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9" r:id="rId3"/>
    <p:sldId id="260" r:id="rId4"/>
    <p:sldId id="257" r:id="rId5"/>
    <p:sldId id="258" r:id="rId6"/>
    <p:sldId id="261" r:id="rId7"/>
    <p:sldId id="262"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99" d="100"/>
          <a:sy n="99" d="100"/>
        </p:scale>
        <p:origin x="10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6F19-7281-40B8-AD65-1A1CB1162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0002B-C4C5-461B-9BB2-1C1F03E69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BC3B2-9994-4EE8-A67D-8965425BE13C}"/>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5" name="Footer Placeholder 4">
            <a:extLst>
              <a:ext uri="{FF2B5EF4-FFF2-40B4-BE49-F238E27FC236}">
                <a16:creationId xmlns:a16="http://schemas.microsoft.com/office/drawing/2014/main" id="{A186ABAB-3047-4449-B67E-47FB8F530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BB534-52A1-40D0-8F56-89EDF3EC767F}"/>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27600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0CB4-BDE1-4115-AC4C-F7D2ACDF8F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26DDEE-276E-4CBE-B9F4-C33C76D62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9FE4B-1749-4244-AAA6-AAA45D50A159}"/>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5" name="Footer Placeholder 4">
            <a:extLst>
              <a:ext uri="{FF2B5EF4-FFF2-40B4-BE49-F238E27FC236}">
                <a16:creationId xmlns:a16="http://schemas.microsoft.com/office/drawing/2014/main" id="{28000E58-086C-4DFB-B11B-3B73E48D5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CF03-87BD-4FBA-8D03-A1D0E71BD3AB}"/>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323218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7180B-AD69-4A54-9A49-17628D7CEF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AB1262-3489-4B53-A313-968430CD46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266B-539D-45B6-81FB-6CBFE0F81D16}"/>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5" name="Footer Placeholder 4">
            <a:extLst>
              <a:ext uri="{FF2B5EF4-FFF2-40B4-BE49-F238E27FC236}">
                <a16:creationId xmlns:a16="http://schemas.microsoft.com/office/drawing/2014/main" id="{5051A876-FC67-4E63-B340-1A7111DD8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07334-B4BB-449C-83AE-7229264E134C}"/>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1244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66AB-76A1-495C-B639-5ACFAC874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F1305-9C95-4574-8BB0-33655A8FF9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A331F-D4E6-49B3-8519-2F4352D2C24B}"/>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5" name="Footer Placeholder 4">
            <a:extLst>
              <a:ext uri="{FF2B5EF4-FFF2-40B4-BE49-F238E27FC236}">
                <a16:creationId xmlns:a16="http://schemas.microsoft.com/office/drawing/2014/main" id="{FBCC12C4-FDCF-4B59-9DD9-0CCE6C69C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1C4B9-DDFE-4FDA-A80F-80993FADC894}"/>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118691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929-4C15-4890-85A3-5F10ABE8F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20B6A3-4812-460E-ADDD-D05970A59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3F74C6-F8AF-473A-9995-0C15A7C6D1B1}"/>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5" name="Footer Placeholder 4">
            <a:extLst>
              <a:ext uri="{FF2B5EF4-FFF2-40B4-BE49-F238E27FC236}">
                <a16:creationId xmlns:a16="http://schemas.microsoft.com/office/drawing/2014/main" id="{8EDD60BA-C156-439A-8939-9AD8456EB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D59E4-9E7F-4C82-A555-180BED73870B}"/>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133401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1402-2DE3-4A45-82D2-6B7A6889B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4E64A-6EF4-4F5C-AA44-6CF97161FD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80D304-7000-494F-9D1A-9782BA6978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271092-D92F-4BDD-BABA-32BF68A80CBE}"/>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6" name="Footer Placeholder 5">
            <a:extLst>
              <a:ext uri="{FF2B5EF4-FFF2-40B4-BE49-F238E27FC236}">
                <a16:creationId xmlns:a16="http://schemas.microsoft.com/office/drawing/2014/main" id="{47613096-783A-455E-805B-4BC7B6CC4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60F8D8-E359-4E88-9140-E142013980F0}"/>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217291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46FD-E98F-4CAC-910B-89837768E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DB085E-A827-4DAF-B415-D6BF4A1EE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9D3D0D-AE8A-418A-AAEA-4ADE055999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57C35-BA51-4AA8-BC9C-1A15A2343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12E7EA-62DB-4B15-A32B-68DCB0995B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32F596-9A55-4425-8D6B-525D8E223835}"/>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8" name="Footer Placeholder 7">
            <a:extLst>
              <a:ext uri="{FF2B5EF4-FFF2-40B4-BE49-F238E27FC236}">
                <a16:creationId xmlns:a16="http://schemas.microsoft.com/office/drawing/2014/main" id="{39222DDD-BE3B-4EB6-B062-1DC8E1050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5E6644-BD75-4951-9611-B37CDDFB924B}"/>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142730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B8AD-0C4D-488D-9434-6B95677869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C5CA0-5B81-44CA-BE2C-A6FE5B3F3A73}"/>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4" name="Footer Placeholder 3">
            <a:extLst>
              <a:ext uri="{FF2B5EF4-FFF2-40B4-BE49-F238E27FC236}">
                <a16:creationId xmlns:a16="http://schemas.microsoft.com/office/drawing/2014/main" id="{45D9C953-6171-4FCE-8B8A-5D9DFEB3F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BDB6A7-920D-46B4-B6C4-19606CB2CF42}"/>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346132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BDEBE-7563-46E5-9220-FC468FD3E16C}"/>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3" name="Footer Placeholder 2">
            <a:extLst>
              <a:ext uri="{FF2B5EF4-FFF2-40B4-BE49-F238E27FC236}">
                <a16:creationId xmlns:a16="http://schemas.microsoft.com/office/drawing/2014/main" id="{83A7AB02-C575-45CF-B7DD-30CCA29E6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8A5F8C-EFF3-4438-9775-EFE1C0D36C37}"/>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336179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5518-27EF-4309-8AEA-C07E1DB5A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C5F4E7-7252-4CED-805E-3B90DACC2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30A9D-8A10-40E4-BDA7-4777E3EBA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197FA9-A2B6-40AC-9A85-1A65060706BF}"/>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6" name="Footer Placeholder 5">
            <a:extLst>
              <a:ext uri="{FF2B5EF4-FFF2-40B4-BE49-F238E27FC236}">
                <a16:creationId xmlns:a16="http://schemas.microsoft.com/office/drawing/2014/main" id="{4E4667DA-0DF2-476E-942D-DDF2C83C0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D1B06-616C-4F65-98A1-5B9186916AC2}"/>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233830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9957-2E72-4D7A-85F0-07B7B6997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0628BE-A03B-4B56-AC97-624DE10D8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A9A3CA-C8AC-4E71-BDDD-2846B1A93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7E1FBD-3A9F-4CDB-8165-6A812D4B4AA3}"/>
              </a:ext>
            </a:extLst>
          </p:cNvPr>
          <p:cNvSpPr>
            <a:spLocks noGrp="1"/>
          </p:cNvSpPr>
          <p:nvPr>
            <p:ph type="dt" sz="half" idx="10"/>
          </p:nvPr>
        </p:nvSpPr>
        <p:spPr/>
        <p:txBody>
          <a:bodyPr/>
          <a:lstStyle/>
          <a:p>
            <a:fld id="{2DDA2DD9-5241-4EF0-9573-00A058379500}" type="datetimeFigureOut">
              <a:rPr lang="en-US" smtClean="0"/>
              <a:t>11/1/2023</a:t>
            </a:fld>
            <a:endParaRPr lang="en-US"/>
          </a:p>
        </p:txBody>
      </p:sp>
      <p:sp>
        <p:nvSpPr>
          <p:cNvPr id="6" name="Footer Placeholder 5">
            <a:extLst>
              <a:ext uri="{FF2B5EF4-FFF2-40B4-BE49-F238E27FC236}">
                <a16:creationId xmlns:a16="http://schemas.microsoft.com/office/drawing/2014/main" id="{6D23FD83-ACC7-48E5-8817-625D55D75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8DC6F-4A28-48B9-B897-AB73AC615546}"/>
              </a:ext>
            </a:extLst>
          </p:cNvPr>
          <p:cNvSpPr>
            <a:spLocks noGrp="1"/>
          </p:cNvSpPr>
          <p:nvPr>
            <p:ph type="sldNum" sz="quarter" idx="12"/>
          </p:nvPr>
        </p:nvSpPr>
        <p:spPr/>
        <p:txBody>
          <a:bodyPr/>
          <a:lstStyle/>
          <a:p>
            <a:fld id="{742B97A0-483D-4138-8F1E-08A95E3311D8}" type="slidenum">
              <a:rPr lang="en-US" smtClean="0"/>
              <a:t>‹#›</a:t>
            </a:fld>
            <a:endParaRPr lang="en-US"/>
          </a:p>
        </p:txBody>
      </p:sp>
    </p:spTree>
    <p:extLst>
      <p:ext uri="{BB962C8B-B14F-4D97-AF65-F5344CB8AC3E}">
        <p14:creationId xmlns:p14="http://schemas.microsoft.com/office/powerpoint/2010/main" val="115149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B5DBD-2E3B-4AD3-9273-85077521D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6B12AF-FE9A-4667-9DD7-387617F21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8A50B-C8C3-4ECB-9945-FEBD45562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A2DD9-5241-4EF0-9573-00A058379500}" type="datetimeFigureOut">
              <a:rPr lang="en-US" smtClean="0"/>
              <a:t>11/1/2023</a:t>
            </a:fld>
            <a:endParaRPr lang="en-US"/>
          </a:p>
        </p:txBody>
      </p:sp>
      <p:sp>
        <p:nvSpPr>
          <p:cNvPr id="5" name="Footer Placeholder 4">
            <a:extLst>
              <a:ext uri="{FF2B5EF4-FFF2-40B4-BE49-F238E27FC236}">
                <a16:creationId xmlns:a16="http://schemas.microsoft.com/office/drawing/2014/main" id="{8E7174A3-A1DE-4F05-A672-E47A051DD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1F788C-1484-4624-9AB8-AC66E88C6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B97A0-483D-4138-8F1E-08A95E3311D8}" type="slidenum">
              <a:rPr lang="en-US" smtClean="0"/>
              <a:t>‹#›</a:t>
            </a:fld>
            <a:endParaRPr lang="en-US"/>
          </a:p>
        </p:txBody>
      </p:sp>
    </p:spTree>
    <p:extLst>
      <p:ext uri="{BB962C8B-B14F-4D97-AF65-F5344CB8AC3E}">
        <p14:creationId xmlns:p14="http://schemas.microsoft.com/office/powerpoint/2010/main" val="14873633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cn/fr-020722"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E10E-0A7B-4E61-9329-14253274A6CE}"/>
              </a:ext>
            </a:extLst>
          </p:cNvPr>
          <p:cNvSpPr>
            <a:spLocks noGrp="1"/>
          </p:cNvSpPr>
          <p:nvPr>
            <p:ph type="ctrTitle"/>
          </p:nvPr>
        </p:nvSpPr>
        <p:spPr>
          <a:solidFill>
            <a:schemeClr val="accent6">
              <a:lumMod val="40000"/>
              <a:lumOff val="60000"/>
            </a:schemeClr>
          </a:solidFill>
          <a:ln w="57150">
            <a:solidFill>
              <a:schemeClr val="accent2">
                <a:lumMod val="60000"/>
                <a:lumOff val="40000"/>
              </a:schemeClr>
            </a:solidFill>
          </a:ln>
        </p:spPr>
        <p:txBody>
          <a:bodyPr>
            <a:normAutofit/>
          </a:bodyPr>
          <a:lstStyle/>
          <a:p>
            <a:r>
              <a:rPr lang="en-US" sz="8800" dirty="0"/>
              <a:t>LEGISLATION</a:t>
            </a:r>
          </a:p>
        </p:txBody>
      </p:sp>
      <p:sp>
        <p:nvSpPr>
          <p:cNvPr id="3" name="Subtitle 2">
            <a:extLst>
              <a:ext uri="{FF2B5EF4-FFF2-40B4-BE49-F238E27FC236}">
                <a16:creationId xmlns:a16="http://schemas.microsoft.com/office/drawing/2014/main" id="{3A3ED719-A82F-4769-88CF-AC3556DCEBCC}"/>
              </a:ext>
            </a:extLst>
          </p:cNvPr>
          <p:cNvSpPr>
            <a:spLocks noGrp="1"/>
          </p:cNvSpPr>
          <p:nvPr>
            <p:ph type="subTitle" idx="1"/>
          </p:nvPr>
        </p:nvSpPr>
        <p:spPr>
          <a:xfrm>
            <a:off x="5091764" y="3602038"/>
            <a:ext cx="5576236" cy="825583"/>
          </a:xfrm>
          <a:solidFill>
            <a:schemeClr val="accent6">
              <a:lumMod val="40000"/>
              <a:lumOff val="60000"/>
              <a:alpha val="54000"/>
            </a:schemeClr>
          </a:solidFill>
        </p:spPr>
        <p:txBody>
          <a:bodyPr>
            <a:noAutofit/>
          </a:bodyPr>
          <a:lstStyle/>
          <a:p>
            <a:r>
              <a:rPr lang="en-US" sz="2000" dirty="0">
                <a:latin typeface="High Tower Text" panose="02040502050506030303" pitchFamily="18" charset="0"/>
              </a:rPr>
              <a:t>Reenie Briody, MBA, RD, LDN, SNS</a:t>
            </a:r>
          </a:p>
          <a:p>
            <a:r>
              <a:rPr lang="en-US" sz="2000" dirty="0">
                <a:latin typeface="High Tower Text" panose="02040502050506030303" pitchFamily="18" charset="0"/>
              </a:rPr>
              <a:t>Legislative Chair, DSNA</a:t>
            </a:r>
          </a:p>
        </p:txBody>
      </p:sp>
    </p:spTree>
    <p:extLst>
      <p:ext uri="{BB962C8B-B14F-4D97-AF65-F5344CB8AC3E}">
        <p14:creationId xmlns:p14="http://schemas.microsoft.com/office/powerpoint/2010/main" val="371379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FA540-90A8-476E-96C3-8D2CCDA4D98E}"/>
              </a:ext>
            </a:extLst>
          </p:cNvPr>
          <p:cNvSpPr>
            <a:spLocks noGrp="1"/>
          </p:cNvSpPr>
          <p:nvPr>
            <p:ph idx="1"/>
          </p:nvPr>
        </p:nvSpPr>
        <p:spPr>
          <a:xfrm>
            <a:off x="838200" y="2059805"/>
            <a:ext cx="10515600" cy="4223035"/>
          </a:xfrm>
          <a:solidFill>
            <a:schemeClr val="accent2">
              <a:lumMod val="20000"/>
              <a:lumOff val="80000"/>
            </a:schemeClr>
          </a:solidFill>
        </p:spPr>
        <p:txBody>
          <a:bodyPr>
            <a:normAutofit fontScale="92500" lnSpcReduction="20000"/>
          </a:bodyPr>
          <a:lstStyle/>
          <a:p>
            <a:pPr marL="0" indent="0">
              <a:buNone/>
            </a:pPr>
            <a:r>
              <a:rPr lang="en-US" u="sng" dirty="0"/>
              <a:t>For school lunch, this would include three reductions</a:t>
            </a:r>
            <a:r>
              <a:rPr lang="en-US" dirty="0"/>
              <a:t>:</a:t>
            </a:r>
          </a:p>
          <a:p>
            <a:r>
              <a:rPr lang="en-US" dirty="0"/>
              <a:t>SY 2025-26: 10% reduction from SY 2024-25 school lunch weekly sodium limits.</a:t>
            </a:r>
          </a:p>
          <a:p>
            <a:r>
              <a:rPr lang="en-US" dirty="0"/>
              <a:t>SY 2027-28: 10% reduction from SY 2026-27 school lunch weekly sodium limits.</a:t>
            </a:r>
          </a:p>
          <a:p>
            <a:r>
              <a:rPr lang="en-US" dirty="0"/>
              <a:t>SY 2029-30: 10% reduction from SY 2028-29 school lunch weekly sodium limits.</a:t>
            </a:r>
          </a:p>
          <a:p>
            <a:pPr marL="0" indent="0">
              <a:buNone/>
            </a:pPr>
            <a:r>
              <a:rPr lang="en-US" u="sng" dirty="0"/>
              <a:t>For school breakfast, this would include two reductions:</a:t>
            </a:r>
          </a:p>
          <a:p>
            <a:r>
              <a:rPr lang="en-US" dirty="0"/>
              <a:t>SY 2025-26: 10% reduction from SY 2024-25 school breakfast weekly sodium limits.</a:t>
            </a:r>
          </a:p>
          <a:p>
            <a:r>
              <a:rPr lang="en-US" dirty="0"/>
              <a:t>SY 2027-28: 10% reduction from SY 2026-27 school breakfast weekly sodium limits.</a:t>
            </a:r>
          </a:p>
          <a:p>
            <a:endParaRPr lang="en-US" dirty="0"/>
          </a:p>
        </p:txBody>
      </p:sp>
      <p:pic>
        <p:nvPicPr>
          <p:cNvPr id="6" name="Picture 5">
            <a:extLst>
              <a:ext uri="{FF2B5EF4-FFF2-40B4-BE49-F238E27FC236}">
                <a16:creationId xmlns:a16="http://schemas.microsoft.com/office/drawing/2014/main" id="{0842394B-CF0B-41CE-B545-4891125D6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02" y="278497"/>
            <a:ext cx="8571428" cy="1609524"/>
          </a:xfrm>
          <a:prstGeom prst="rect">
            <a:avLst/>
          </a:prstGeom>
        </p:spPr>
      </p:pic>
    </p:spTree>
    <p:extLst>
      <p:ext uri="{BB962C8B-B14F-4D97-AF65-F5344CB8AC3E}">
        <p14:creationId xmlns:p14="http://schemas.microsoft.com/office/powerpoint/2010/main" val="418093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8DF2A-155B-4D96-9837-A9D9438EAF66}"/>
              </a:ext>
            </a:extLst>
          </p:cNvPr>
          <p:cNvPicPr>
            <a:picLocks noChangeAspect="1"/>
          </p:cNvPicPr>
          <p:nvPr/>
        </p:nvPicPr>
        <p:blipFill>
          <a:blip r:embed="rId2"/>
          <a:stretch>
            <a:fillRect/>
          </a:stretch>
        </p:blipFill>
        <p:spPr>
          <a:xfrm>
            <a:off x="1511367" y="516204"/>
            <a:ext cx="8572500" cy="1609725"/>
          </a:xfrm>
          <a:prstGeom prst="rect">
            <a:avLst/>
          </a:prstGeom>
        </p:spPr>
      </p:pic>
      <p:sp>
        <p:nvSpPr>
          <p:cNvPr id="3" name="Content Placeholder 2">
            <a:extLst>
              <a:ext uri="{FF2B5EF4-FFF2-40B4-BE49-F238E27FC236}">
                <a16:creationId xmlns:a16="http://schemas.microsoft.com/office/drawing/2014/main" id="{ED91850F-C862-46CD-9018-52831F89D9F6}"/>
              </a:ext>
            </a:extLst>
          </p:cNvPr>
          <p:cNvSpPr>
            <a:spLocks noGrp="1"/>
          </p:cNvSpPr>
          <p:nvPr>
            <p:ph idx="1"/>
          </p:nvPr>
        </p:nvSpPr>
        <p:spPr>
          <a:xfrm>
            <a:off x="838200" y="2348564"/>
            <a:ext cx="10515600" cy="3828399"/>
          </a:xfrm>
          <a:solidFill>
            <a:schemeClr val="accent2">
              <a:lumMod val="20000"/>
              <a:lumOff val="80000"/>
            </a:schemeClr>
          </a:solidFill>
        </p:spPr>
        <p:txBody>
          <a:bodyPr/>
          <a:lstStyle/>
          <a:p>
            <a:r>
              <a:rPr lang="en-US" dirty="0"/>
              <a:t>One option would maintain the current requirement under the </a:t>
            </a:r>
            <a:r>
              <a:rPr lang="en-US" dirty="0">
                <a:hlinkClick r:id="rId3"/>
              </a:rPr>
              <a:t>transitional standards rule</a:t>
            </a:r>
            <a:r>
              <a:rPr lang="en-US" dirty="0"/>
              <a:t>, which requires 80% of all grains offered in a school week (based on ounce equivalents) to be whole grain-rich (defined as containing at least 50% whole grains).</a:t>
            </a:r>
          </a:p>
          <a:p>
            <a:endParaRPr lang="en-US" dirty="0"/>
          </a:p>
          <a:p>
            <a:r>
              <a:rPr lang="en-US" dirty="0"/>
              <a:t>An alternative option would allow schools to serve non-whole, enriched grain foods – like refined, enriched pasta or flour tortillas – one day per school week. </a:t>
            </a:r>
          </a:p>
          <a:p>
            <a:endParaRPr lang="en-US" dirty="0"/>
          </a:p>
        </p:txBody>
      </p:sp>
    </p:spTree>
    <p:extLst>
      <p:ext uri="{BB962C8B-B14F-4D97-AF65-F5344CB8AC3E}">
        <p14:creationId xmlns:p14="http://schemas.microsoft.com/office/powerpoint/2010/main" val="243246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0C60-D99F-4C51-8961-952A0F904FA4}"/>
              </a:ext>
            </a:extLst>
          </p:cNvPr>
          <p:cNvSpPr>
            <a:spLocks noGrp="1"/>
          </p:cNvSpPr>
          <p:nvPr>
            <p:ph type="title"/>
          </p:nvPr>
        </p:nvSpPr>
        <p:spPr>
          <a:solidFill>
            <a:schemeClr val="accent2">
              <a:lumMod val="20000"/>
              <a:lumOff val="80000"/>
            </a:schemeClr>
          </a:solidFill>
        </p:spPr>
        <p:txBody>
          <a:bodyPr/>
          <a:lstStyle/>
          <a:p>
            <a:pPr algn="ctr"/>
            <a:r>
              <a:rPr lang="en-US" dirty="0"/>
              <a:t>Thank you!</a:t>
            </a:r>
          </a:p>
        </p:txBody>
      </p:sp>
      <p:sp>
        <p:nvSpPr>
          <p:cNvPr id="3" name="Content Placeholder 2">
            <a:extLst>
              <a:ext uri="{FF2B5EF4-FFF2-40B4-BE49-F238E27FC236}">
                <a16:creationId xmlns:a16="http://schemas.microsoft.com/office/drawing/2014/main" id="{913B044C-3275-455C-A2BA-1759B03DBA5F}"/>
              </a:ext>
            </a:extLst>
          </p:cNvPr>
          <p:cNvSpPr>
            <a:spLocks noGrp="1"/>
          </p:cNvSpPr>
          <p:nvPr>
            <p:ph idx="1"/>
          </p:nvPr>
        </p:nvSpPr>
        <p:spPr>
          <a:xfrm>
            <a:off x="838200" y="1825625"/>
            <a:ext cx="10515600" cy="4351338"/>
          </a:xfrm>
          <a:solidFill>
            <a:schemeClr val="accent2">
              <a:lumMod val="20000"/>
              <a:lumOff val="80000"/>
            </a:schemeClr>
          </a:solidFill>
        </p:spPr>
        <p:txBody>
          <a:bodyPr/>
          <a:lstStyle/>
          <a:p>
            <a:pPr marL="0" indent="0" algn="ctr">
              <a:buNone/>
            </a:pPr>
            <a:endParaRPr lang="en-US" dirty="0"/>
          </a:p>
        </p:txBody>
      </p:sp>
      <p:pic>
        <p:nvPicPr>
          <p:cNvPr id="4" name="Picture 3">
            <a:extLst>
              <a:ext uri="{FF2B5EF4-FFF2-40B4-BE49-F238E27FC236}">
                <a16:creationId xmlns:a16="http://schemas.microsoft.com/office/drawing/2014/main" id="{D169DB4E-070D-4867-9ADB-047648A6A594}"/>
              </a:ext>
            </a:extLst>
          </p:cNvPr>
          <p:cNvPicPr>
            <a:picLocks noChangeAspect="1"/>
          </p:cNvPicPr>
          <p:nvPr/>
        </p:nvPicPr>
        <p:blipFill>
          <a:blip r:embed="rId2"/>
          <a:stretch>
            <a:fillRect/>
          </a:stretch>
        </p:blipFill>
        <p:spPr>
          <a:xfrm>
            <a:off x="2810576" y="2406316"/>
            <a:ext cx="6833938" cy="3506629"/>
          </a:xfrm>
          <a:prstGeom prst="rect">
            <a:avLst/>
          </a:prstGeom>
        </p:spPr>
      </p:pic>
    </p:spTree>
    <p:extLst>
      <p:ext uri="{BB962C8B-B14F-4D97-AF65-F5344CB8AC3E}">
        <p14:creationId xmlns:p14="http://schemas.microsoft.com/office/powerpoint/2010/main" val="184230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933D-F99E-42CB-81F6-AEAC86085466}"/>
              </a:ext>
            </a:extLst>
          </p:cNvPr>
          <p:cNvSpPr>
            <a:spLocks noGrp="1"/>
          </p:cNvSpPr>
          <p:nvPr>
            <p:ph type="title"/>
          </p:nvPr>
        </p:nvSpPr>
        <p:spPr/>
        <p:txBody>
          <a:bodyPr/>
          <a:lstStyle/>
          <a:p>
            <a:r>
              <a:rPr lang="en-US" dirty="0">
                <a:latin typeface="Bodoni MT Black" panose="02070A03080606020203" pitchFamily="18" charset="0"/>
              </a:rPr>
              <a:t>What has been happening?</a:t>
            </a:r>
          </a:p>
        </p:txBody>
      </p:sp>
      <p:sp>
        <p:nvSpPr>
          <p:cNvPr id="3" name="Content Placeholder 2">
            <a:extLst>
              <a:ext uri="{FF2B5EF4-FFF2-40B4-BE49-F238E27FC236}">
                <a16:creationId xmlns:a16="http://schemas.microsoft.com/office/drawing/2014/main" id="{A006B020-223D-458B-82C6-517773D6D44E}"/>
              </a:ext>
            </a:extLst>
          </p:cNvPr>
          <p:cNvSpPr>
            <a:spLocks noGrp="1"/>
          </p:cNvSpPr>
          <p:nvPr>
            <p:ph idx="1"/>
          </p:nvPr>
        </p:nvSpPr>
        <p:spPr/>
        <p:txBody>
          <a:bodyPr/>
          <a:lstStyle/>
          <a:p>
            <a:r>
              <a:rPr lang="en-US" dirty="0"/>
              <a:t>The legislative team met with the staff of Lisa Blunt-Rocher, Sen. Carper, Sen. Coons and Gov. Carney on March 28, March 29, April 25 and June 7</a:t>
            </a:r>
            <a:r>
              <a:rPr lang="en-US" baseline="30000" dirty="0"/>
              <a:t>th</a:t>
            </a:r>
            <a:r>
              <a:rPr lang="en-US" dirty="0"/>
              <a:t>.</a:t>
            </a:r>
          </a:p>
          <a:p>
            <a:endParaRPr lang="en-US" dirty="0"/>
          </a:p>
          <a:p>
            <a:r>
              <a:rPr lang="en-US" dirty="0"/>
              <a:t>All of them support </a:t>
            </a:r>
            <a:r>
              <a:rPr lang="en-US" b="1" dirty="0">
                <a:solidFill>
                  <a:srgbClr val="C00000"/>
                </a:solidFill>
              </a:rPr>
              <a:t>Healthy School Meals for All</a:t>
            </a:r>
          </a:p>
          <a:p>
            <a:endParaRPr lang="en-US" dirty="0"/>
          </a:p>
          <a:p>
            <a:r>
              <a:rPr lang="en-US" dirty="0"/>
              <a:t>Our meetings were very informative and successful</a:t>
            </a: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341379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EDCB-4066-42E1-ADAC-FC4681401817}"/>
              </a:ext>
            </a:extLst>
          </p:cNvPr>
          <p:cNvSpPr>
            <a:spLocks noGrp="1"/>
          </p:cNvSpPr>
          <p:nvPr>
            <p:ph type="title"/>
          </p:nvPr>
        </p:nvSpPr>
        <p:spPr/>
        <p:txBody>
          <a:bodyPr/>
          <a:lstStyle/>
          <a:p>
            <a:r>
              <a:rPr lang="en-US" dirty="0">
                <a:latin typeface="Bodoni MT Black" panose="02070A03080606020203" pitchFamily="18" charset="0"/>
              </a:rPr>
              <a:t>What is Healthy School Meal for All?</a:t>
            </a:r>
          </a:p>
        </p:txBody>
      </p:sp>
      <p:sp>
        <p:nvSpPr>
          <p:cNvPr id="3" name="Content Placeholder 2">
            <a:extLst>
              <a:ext uri="{FF2B5EF4-FFF2-40B4-BE49-F238E27FC236}">
                <a16:creationId xmlns:a16="http://schemas.microsoft.com/office/drawing/2014/main" id="{ED1285D7-04EC-4BA6-93E4-0645D5D8275A}"/>
              </a:ext>
            </a:extLst>
          </p:cNvPr>
          <p:cNvSpPr>
            <a:spLocks noGrp="1"/>
          </p:cNvSpPr>
          <p:nvPr>
            <p:ph idx="1"/>
          </p:nvPr>
        </p:nvSpPr>
        <p:spPr/>
        <p:txBody>
          <a:bodyPr>
            <a:normAutofit/>
          </a:bodyPr>
          <a:lstStyle/>
          <a:p>
            <a:r>
              <a:rPr lang="en-US" sz="3200" dirty="0"/>
              <a:t>Offering school breakfast and lunch to all students at no charge to families.</a:t>
            </a:r>
          </a:p>
          <a:p>
            <a:endParaRPr lang="en-US" sz="3200" dirty="0"/>
          </a:p>
          <a:p>
            <a:r>
              <a:rPr lang="en-US" sz="3200" dirty="0"/>
              <a:t>Helps ensure that all children have the nutrition they need to grow and thrive.</a:t>
            </a:r>
          </a:p>
          <a:p>
            <a:endParaRPr lang="en-US" sz="3200" dirty="0"/>
          </a:p>
          <a:p>
            <a:r>
              <a:rPr lang="en-US" sz="3200" dirty="0"/>
              <a:t>This is regardless of their income.</a:t>
            </a:r>
          </a:p>
        </p:txBody>
      </p:sp>
    </p:spTree>
    <p:extLst>
      <p:ext uri="{BB962C8B-B14F-4D97-AF65-F5344CB8AC3E}">
        <p14:creationId xmlns:p14="http://schemas.microsoft.com/office/powerpoint/2010/main" val="416986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6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7CD8FE-5647-455D-B731-9B10243DCCD9}"/>
              </a:ext>
            </a:extLst>
          </p:cNvPr>
          <p:cNvPicPr>
            <a:picLocks noChangeAspect="1"/>
          </p:cNvPicPr>
          <p:nvPr/>
        </p:nvPicPr>
        <p:blipFill>
          <a:blip r:embed="rId2"/>
          <a:stretch>
            <a:fillRect/>
          </a:stretch>
        </p:blipFill>
        <p:spPr>
          <a:xfrm>
            <a:off x="1844010" y="146480"/>
            <a:ext cx="8503979" cy="6565040"/>
          </a:xfrm>
          <a:prstGeom prst="rect">
            <a:avLst/>
          </a:prstGeom>
        </p:spPr>
      </p:pic>
    </p:spTree>
    <p:extLst>
      <p:ext uri="{BB962C8B-B14F-4D97-AF65-F5344CB8AC3E}">
        <p14:creationId xmlns:p14="http://schemas.microsoft.com/office/powerpoint/2010/main" val="123900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92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E94C-E445-44C9-B677-CE7C59E4521C}"/>
              </a:ext>
            </a:extLst>
          </p:cNvPr>
          <p:cNvPicPr>
            <a:picLocks noChangeAspect="1"/>
          </p:cNvPicPr>
          <p:nvPr/>
        </p:nvPicPr>
        <p:blipFill>
          <a:blip r:embed="rId2"/>
          <a:stretch>
            <a:fillRect/>
          </a:stretch>
        </p:blipFill>
        <p:spPr>
          <a:xfrm>
            <a:off x="1641267" y="0"/>
            <a:ext cx="8909466" cy="6858000"/>
          </a:xfrm>
          <a:prstGeom prst="rect">
            <a:avLst/>
          </a:prstGeom>
        </p:spPr>
      </p:pic>
    </p:spTree>
    <p:extLst>
      <p:ext uri="{BB962C8B-B14F-4D97-AF65-F5344CB8AC3E}">
        <p14:creationId xmlns:p14="http://schemas.microsoft.com/office/powerpoint/2010/main" val="386671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F384-A2A8-4E95-A171-957220D73B22}"/>
              </a:ext>
            </a:extLst>
          </p:cNvPr>
          <p:cNvSpPr>
            <a:spLocks noGrp="1"/>
          </p:cNvSpPr>
          <p:nvPr>
            <p:ph type="title"/>
          </p:nvPr>
        </p:nvSpPr>
        <p:spPr>
          <a:xfrm>
            <a:off x="934453" y="365125"/>
            <a:ext cx="10515600" cy="1325563"/>
          </a:xfrm>
        </p:spPr>
        <p:txBody>
          <a:bodyPr/>
          <a:lstStyle/>
          <a:p>
            <a:r>
              <a:rPr lang="en-US" dirty="0">
                <a:latin typeface="Bodoni MT Black" panose="02070A03080606020203" pitchFamily="18" charset="0"/>
              </a:rPr>
              <a:t>What it will take?</a:t>
            </a:r>
          </a:p>
        </p:txBody>
      </p:sp>
      <p:sp>
        <p:nvSpPr>
          <p:cNvPr id="3" name="Content Placeholder 2">
            <a:extLst>
              <a:ext uri="{FF2B5EF4-FFF2-40B4-BE49-F238E27FC236}">
                <a16:creationId xmlns:a16="http://schemas.microsoft.com/office/drawing/2014/main" id="{40BFC653-C63A-419A-B92E-2C8E94D1A37D}"/>
              </a:ext>
            </a:extLst>
          </p:cNvPr>
          <p:cNvSpPr>
            <a:spLocks noGrp="1"/>
          </p:cNvSpPr>
          <p:nvPr>
            <p:ph idx="1"/>
          </p:nvPr>
        </p:nvSpPr>
        <p:spPr/>
        <p:txBody>
          <a:bodyPr>
            <a:normAutofit lnSpcReduction="10000"/>
          </a:bodyPr>
          <a:lstStyle/>
          <a:p>
            <a:r>
              <a:rPr lang="en-US" dirty="0"/>
              <a:t>Financially --- Aimee Beam estimated the total cost to Delaware to be $31 Million plus.</a:t>
            </a:r>
          </a:p>
          <a:p>
            <a:endParaRPr lang="en-US" sz="1400" dirty="0"/>
          </a:p>
          <a:p>
            <a:r>
              <a:rPr lang="en-US" dirty="0"/>
              <a:t>Rep. Rae Moore is sponsoring HB125 which requires all schools to provide one free breakfast and one free lunch to every student each school day.  The funding will be via Federal and State Funds.</a:t>
            </a:r>
          </a:p>
          <a:p>
            <a:endParaRPr lang="en-US" sz="1400" dirty="0"/>
          </a:p>
          <a:p>
            <a:r>
              <a:rPr lang="en-US" dirty="0"/>
              <a:t>We need everyone to call Governor Carney, our senators, representatives and congress to speak up for HB125.</a:t>
            </a:r>
          </a:p>
          <a:p>
            <a:endParaRPr lang="en-US" sz="1400" dirty="0"/>
          </a:p>
          <a:p>
            <a:r>
              <a:rPr lang="en-US" dirty="0"/>
              <a:t>We need Gov. Carney to put it in the budget!</a:t>
            </a:r>
          </a:p>
          <a:p>
            <a:endParaRPr lang="en-US" dirty="0"/>
          </a:p>
        </p:txBody>
      </p:sp>
    </p:spTree>
    <p:extLst>
      <p:ext uri="{BB962C8B-B14F-4D97-AF65-F5344CB8AC3E}">
        <p14:creationId xmlns:p14="http://schemas.microsoft.com/office/powerpoint/2010/main" val="188296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733C-F3B9-4878-B49C-52FC975B7F01}"/>
              </a:ext>
            </a:extLst>
          </p:cNvPr>
          <p:cNvSpPr>
            <a:spLocks noGrp="1"/>
          </p:cNvSpPr>
          <p:nvPr>
            <p:ph type="title"/>
          </p:nvPr>
        </p:nvSpPr>
        <p:spPr/>
        <p:txBody>
          <a:bodyPr>
            <a:normAutofit/>
          </a:bodyPr>
          <a:lstStyle/>
          <a:p>
            <a:pPr algn="ctr"/>
            <a:r>
              <a:rPr lang="en-US" b="1" dirty="0"/>
              <a:t>2025 Proposed Meal Standards</a:t>
            </a:r>
            <a:br>
              <a:rPr lang="en-US" b="1" dirty="0"/>
            </a:br>
            <a:r>
              <a:rPr lang="en-US" b="1" dirty="0"/>
              <a:t>REVIEW</a:t>
            </a:r>
          </a:p>
        </p:txBody>
      </p:sp>
      <p:pic>
        <p:nvPicPr>
          <p:cNvPr id="4" name="Content Placeholder 3">
            <a:extLst>
              <a:ext uri="{FF2B5EF4-FFF2-40B4-BE49-F238E27FC236}">
                <a16:creationId xmlns:a16="http://schemas.microsoft.com/office/drawing/2014/main" id="{A3BCD3DF-0AFC-48A8-91CE-DBEAF65160FE}"/>
              </a:ext>
            </a:extLst>
          </p:cNvPr>
          <p:cNvPicPr>
            <a:picLocks noGrp="1" noChangeAspect="1"/>
          </p:cNvPicPr>
          <p:nvPr>
            <p:ph idx="1"/>
          </p:nvPr>
        </p:nvPicPr>
        <p:blipFill>
          <a:blip r:embed="rId2"/>
          <a:stretch>
            <a:fillRect/>
          </a:stretch>
        </p:blipFill>
        <p:spPr>
          <a:xfrm>
            <a:off x="1914525" y="2729706"/>
            <a:ext cx="8362950" cy="2543175"/>
          </a:xfrm>
          <a:prstGeom prst="rect">
            <a:avLst/>
          </a:prstGeom>
        </p:spPr>
      </p:pic>
    </p:spTree>
    <p:extLst>
      <p:ext uri="{BB962C8B-B14F-4D97-AF65-F5344CB8AC3E}">
        <p14:creationId xmlns:p14="http://schemas.microsoft.com/office/powerpoint/2010/main" val="103549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378613-51B2-4103-99D3-D563126D3913}"/>
              </a:ext>
            </a:extLst>
          </p:cNvPr>
          <p:cNvPicPr>
            <a:picLocks noChangeAspect="1"/>
          </p:cNvPicPr>
          <p:nvPr/>
        </p:nvPicPr>
        <p:blipFill>
          <a:blip r:embed="rId2"/>
          <a:stretch>
            <a:fillRect/>
          </a:stretch>
        </p:blipFill>
        <p:spPr>
          <a:xfrm>
            <a:off x="1415504" y="365125"/>
            <a:ext cx="8571719" cy="1652159"/>
          </a:xfrm>
          <a:prstGeom prst="rect">
            <a:avLst/>
          </a:prstGeom>
        </p:spPr>
      </p:pic>
      <p:sp>
        <p:nvSpPr>
          <p:cNvPr id="2" name="Title 1">
            <a:extLst>
              <a:ext uri="{FF2B5EF4-FFF2-40B4-BE49-F238E27FC236}">
                <a16:creationId xmlns:a16="http://schemas.microsoft.com/office/drawing/2014/main" id="{BA17E6B5-CC1D-4DB0-AE76-239658EDC1D0}"/>
              </a:ext>
            </a:extLst>
          </p:cNvPr>
          <p:cNvSpPr>
            <a:spLocks noGrp="1"/>
          </p:cNvSpPr>
          <p:nvPr>
            <p:ph type="title"/>
          </p:nvPr>
        </p:nvSpPr>
        <p:spPr>
          <a:xfrm>
            <a:off x="838201" y="2079530"/>
            <a:ext cx="10298228" cy="788797"/>
          </a:xfrm>
          <a:solidFill>
            <a:schemeClr val="accent2">
              <a:lumMod val="20000"/>
              <a:lumOff val="80000"/>
            </a:schemeClr>
          </a:solidFill>
        </p:spPr>
        <p:txBody>
          <a:bodyPr>
            <a:normAutofit fontScale="90000"/>
          </a:bodyPr>
          <a:lstStyle/>
          <a:p>
            <a:pPr algn="ctr"/>
            <a:r>
              <a:rPr lang="en-US" sz="2700" b="1" dirty="0"/>
              <a:t>Manufacturers – Phase 1                               School Nutrition Departments – Phase 2</a:t>
            </a:r>
            <a:br>
              <a:rPr lang="en-US" sz="2700" b="1" dirty="0"/>
            </a:br>
            <a:endParaRPr lang="en-US" sz="2700" b="1" dirty="0"/>
          </a:p>
        </p:txBody>
      </p:sp>
      <p:sp>
        <p:nvSpPr>
          <p:cNvPr id="3" name="Content Placeholder 2">
            <a:extLst>
              <a:ext uri="{FF2B5EF4-FFF2-40B4-BE49-F238E27FC236}">
                <a16:creationId xmlns:a16="http://schemas.microsoft.com/office/drawing/2014/main" id="{17A68F1F-3BA6-41A8-A53A-14875D445441}"/>
              </a:ext>
            </a:extLst>
          </p:cNvPr>
          <p:cNvSpPr>
            <a:spLocks noGrp="1"/>
          </p:cNvSpPr>
          <p:nvPr>
            <p:ph sz="half" idx="1"/>
          </p:nvPr>
        </p:nvSpPr>
        <p:spPr>
          <a:xfrm>
            <a:off x="838200" y="2868327"/>
            <a:ext cx="5181600" cy="3308636"/>
          </a:xfrm>
          <a:solidFill>
            <a:schemeClr val="accent2">
              <a:lumMod val="20000"/>
              <a:lumOff val="80000"/>
            </a:schemeClr>
          </a:solidFill>
        </p:spPr>
        <p:txBody>
          <a:bodyPr/>
          <a:lstStyle/>
          <a:p>
            <a:r>
              <a:rPr lang="en-US" dirty="0"/>
              <a:t>breakfast cereals</a:t>
            </a:r>
          </a:p>
          <a:p>
            <a:r>
              <a:rPr lang="en-US" dirty="0"/>
              <a:t>flavored milks</a:t>
            </a:r>
          </a:p>
          <a:p>
            <a:r>
              <a:rPr lang="en-US" dirty="0"/>
              <a:t>grain-based desserts</a:t>
            </a:r>
          </a:p>
          <a:p>
            <a:r>
              <a:rPr lang="en-US" dirty="0"/>
              <a:t>yogurt</a:t>
            </a:r>
          </a:p>
        </p:txBody>
      </p:sp>
      <p:sp>
        <p:nvSpPr>
          <p:cNvPr id="4" name="Content Placeholder 3">
            <a:extLst>
              <a:ext uri="{FF2B5EF4-FFF2-40B4-BE49-F238E27FC236}">
                <a16:creationId xmlns:a16="http://schemas.microsoft.com/office/drawing/2014/main" id="{E84BB258-C6DC-4E68-A81E-AC6364D6AC48}"/>
              </a:ext>
            </a:extLst>
          </p:cNvPr>
          <p:cNvSpPr>
            <a:spLocks noGrp="1"/>
          </p:cNvSpPr>
          <p:nvPr>
            <p:ph sz="half" idx="2"/>
          </p:nvPr>
        </p:nvSpPr>
        <p:spPr>
          <a:xfrm>
            <a:off x="6019800" y="2868327"/>
            <a:ext cx="5116629" cy="3308635"/>
          </a:xfrm>
          <a:solidFill>
            <a:schemeClr val="accent2">
              <a:lumMod val="20000"/>
              <a:lumOff val="80000"/>
            </a:schemeClr>
          </a:solidFill>
        </p:spPr>
        <p:txBody>
          <a:bodyPr/>
          <a:lstStyle/>
          <a:p>
            <a:pPr marL="0" indent="0">
              <a:buNone/>
            </a:pPr>
            <a:r>
              <a:rPr lang="en-US" dirty="0"/>
              <a:t>2027, the rule proposes limiting overall added sugars across the weekly menu to less than 10% of calories per meal, on average, to better align meals with the dietary guidelines</a:t>
            </a:r>
          </a:p>
        </p:txBody>
      </p:sp>
      <p:sp>
        <p:nvSpPr>
          <p:cNvPr id="6" name="Title 1">
            <a:extLst>
              <a:ext uri="{FF2B5EF4-FFF2-40B4-BE49-F238E27FC236}">
                <a16:creationId xmlns:a16="http://schemas.microsoft.com/office/drawing/2014/main" id="{FFA3E37F-F515-442D-852B-29767EF312BB}"/>
              </a:ext>
            </a:extLst>
          </p:cNvPr>
          <p:cNvSpPr txBox="1">
            <a:spLocks/>
          </p:cNvSpPr>
          <p:nvPr/>
        </p:nvSpPr>
        <p:spPr>
          <a:xfrm>
            <a:off x="838200" y="2017284"/>
            <a:ext cx="10683240" cy="726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Tree>
    <p:extLst>
      <p:ext uri="{BB962C8B-B14F-4D97-AF65-F5344CB8AC3E}">
        <p14:creationId xmlns:p14="http://schemas.microsoft.com/office/powerpoint/2010/main" val="26610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E017C-4679-43A1-8D8A-D6E2664019AB}"/>
              </a:ext>
            </a:extLst>
          </p:cNvPr>
          <p:cNvPicPr>
            <a:picLocks noChangeAspect="1"/>
          </p:cNvPicPr>
          <p:nvPr/>
        </p:nvPicPr>
        <p:blipFill>
          <a:blip r:embed="rId2"/>
          <a:stretch>
            <a:fillRect/>
          </a:stretch>
        </p:blipFill>
        <p:spPr>
          <a:xfrm>
            <a:off x="1636496" y="603032"/>
            <a:ext cx="8572500" cy="1647825"/>
          </a:xfrm>
          <a:prstGeom prst="rect">
            <a:avLst/>
          </a:prstGeom>
        </p:spPr>
      </p:pic>
      <p:sp>
        <p:nvSpPr>
          <p:cNvPr id="3" name="Content Placeholder 2">
            <a:extLst>
              <a:ext uri="{FF2B5EF4-FFF2-40B4-BE49-F238E27FC236}">
                <a16:creationId xmlns:a16="http://schemas.microsoft.com/office/drawing/2014/main" id="{79913B1A-BE4C-473F-939D-ABF77B5878BF}"/>
              </a:ext>
            </a:extLst>
          </p:cNvPr>
          <p:cNvSpPr>
            <a:spLocks noGrp="1"/>
          </p:cNvSpPr>
          <p:nvPr>
            <p:ph idx="1"/>
          </p:nvPr>
        </p:nvSpPr>
        <p:spPr>
          <a:xfrm>
            <a:off x="838200" y="2687721"/>
            <a:ext cx="10515600" cy="3805154"/>
          </a:xfrm>
          <a:solidFill>
            <a:schemeClr val="accent2">
              <a:lumMod val="20000"/>
              <a:lumOff val="80000"/>
            </a:schemeClr>
          </a:solidFill>
        </p:spPr>
        <p:txBody>
          <a:bodyPr/>
          <a:lstStyle/>
          <a:p>
            <a:r>
              <a:rPr lang="en-US" dirty="0">
                <a:solidFill>
                  <a:srgbClr val="1B1B1B"/>
                </a:solidFill>
                <a:latin typeface="Source Sans Pro Web"/>
              </a:rPr>
              <a:t>One option proposed would limit flavored milk to children in grades 9-12.</a:t>
            </a:r>
          </a:p>
          <a:p>
            <a:r>
              <a:rPr lang="en-US" dirty="0">
                <a:solidFill>
                  <a:srgbClr val="1B1B1B"/>
                </a:solidFill>
                <a:latin typeface="Source Sans Pro Web"/>
              </a:rPr>
              <a:t>A second option would allow flavored milk for children in all grades (K-12).</a:t>
            </a:r>
          </a:p>
          <a:p>
            <a:r>
              <a:rPr lang="en-US" dirty="0">
                <a:solidFill>
                  <a:srgbClr val="1B1B1B"/>
                </a:solidFill>
                <a:latin typeface="Source Sans Pro Web"/>
              </a:rPr>
              <a:t>Both options include a proposed added sugars limit for flavored milk.</a:t>
            </a:r>
          </a:p>
          <a:p>
            <a:endParaRPr lang="en-US" dirty="0"/>
          </a:p>
        </p:txBody>
      </p:sp>
    </p:spTree>
    <p:extLst>
      <p:ext uri="{BB962C8B-B14F-4D97-AF65-F5344CB8AC3E}">
        <p14:creationId xmlns:p14="http://schemas.microsoft.com/office/powerpoint/2010/main" val="693721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TotalTime>
  <Words>479</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Bodoni MT Black</vt:lpstr>
      <vt:lpstr>Calibri</vt:lpstr>
      <vt:lpstr>Calibri Light</vt:lpstr>
      <vt:lpstr>High Tower Text</vt:lpstr>
      <vt:lpstr>Source Sans Pro Web</vt:lpstr>
      <vt:lpstr>Office Theme</vt:lpstr>
      <vt:lpstr>LEGISLATION</vt:lpstr>
      <vt:lpstr>What has been happening?</vt:lpstr>
      <vt:lpstr>What is Healthy School Meal for All?</vt:lpstr>
      <vt:lpstr>PowerPoint Presentation</vt:lpstr>
      <vt:lpstr>PowerPoint Presentation</vt:lpstr>
      <vt:lpstr>What it will take?</vt:lpstr>
      <vt:lpstr>2025 Proposed Meal Standards REVIEW</vt:lpstr>
      <vt:lpstr>Manufacturers – Phase 1                               School Nutrition Departments – Phase 2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dc:title>
  <dc:creator>Briody Laureen "Reenie"</dc:creator>
  <cp:lastModifiedBy>Briody Laureen "Reenie"</cp:lastModifiedBy>
  <cp:revision>22</cp:revision>
  <dcterms:created xsi:type="dcterms:W3CDTF">2023-11-01T12:40:49Z</dcterms:created>
  <dcterms:modified xsi:type="dcterms:W3CDTF">2023-11-01T17:56:45Z</dcterms:modified>
</cp:coreProperties>
</file>